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7" r:id="rId6"/>
    <p:sldId id="277" r:id="rId7"/>
    <p:sldId id="268" r:id="rId8"/>
    <p:sldId id="272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4020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>
        <p:scale>
          <a:sx n="66" d="100"/>
          <a:sy n="66" d="100"/>
        </p:scale>
        <p:origin x="-552" y="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3/&#1058;&#1077;&#1084;&#1072;%203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3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4/&#1090;&#1077;&#1084;&#1072;%204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4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5/&#1058;&#1077;&#1084;&#1072;%205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5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hyperlink" Target="&#1069;&#1083;&#1077;&#1082;&#1090;&#1088;&#1086;&#1085;&#1085;&#1099;&#1081;%20&#1084;&#1072;&#1090;&#1077;&#1088;&#1080;&#1072;&#1083;/&#1058;&#1077;&#1084;&#1072;%205/&#1050;&#1086;&#1085;&#1090;&#1088;&#1086;&#1083;&#1100;&#1085;&#1099;&#1077;%20&#1074;&#1086;&#1087;&#1088;&#1086;&#1089;&#1099;.docx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6/&#1058;&#1077;&#1084;&#1072;%206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6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7/&#1058;&#1077;&#1084;&#1072;%207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7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8/&#1090;&#1077;&#1084;&#1072;%208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8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hyperlink" Target="&#1069;&#1083;&#1077;&#1082;&#1090;&#1088;&#1086;&#1085;&#1085;&#1099;&#1081;%20&#1084;&#1072;&#1090;&#1077;&#1088;&#1080;&#1072;&#1083;/&#1058;&#1077;&#1084;&#1072;%208/&#1042;&#1086;&#1087;&#1088;&#1086;&#1089;&#1099;%20&#1082;%20&#1079;&#1072;&#1095;&#1077;&#1090;&#1091;.docx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15.xml"/><Relationship Id="rId3" Type="http://schemas.openxmlformats.org/officeDocument/2006/relationships/slide" Target="slide3.xml"/><Relationship Id="rId7" Type="http://schemas.openxmlformats.org/officeDocument/2006/relationships/slide" Target="slide10.xml"/><Relationship Id="rId12" Type="http://schemas.openxmlformats.org/officeDocument/2006/relationships/slide" Target="slide14.xml"/><Relationship Id="rId2" Type="http://schemas.openxmlformats.org/officeDocument/2006/relationships/slide" Target="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9.xml"/><Relationship Id="rId11" Type="http://schemas.openxmlformats.org/officeDocument/2006/relationships/slide" Target="slide13.xml"/><Relationship Id="rId5" Type="http://schemas.openxmlformats.org/officeDocument/2006/relationships/image" Target="../media/image3.png"/><Relationship Id="rId10" Type="http://schemas.openxmlformats.org/officeDocument/2006/relationships/slide" Target="slide12.xml"/><Relationship Id="rId4" Type="http://schemas.openxmlformats.org/officeDocument/2006/relationships/image" Target="../media/image2.png"/><Relationship Id="rId9" Type="http://schemas.openxmlformats.org/officeDocument/2006/relationships/slide" Target="slide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1/&#1090;&#1077;&#1084;&#1072;%201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1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2.xml"/><Relationship Id="rId2" Type="http://schemas.openxmlformats.org/officeDocument/2006/relationships/hyperlink" Target="&#1069;&#1083;&#1077;&#1082;&#1090;&#1088;&#1086;&#1085;&#1085;&#1099;&#1081;%20&#1084;&#1072;&#1090;&#1077;&#1088;&#1080;&#1072;&#1083;/&#1058;&#1077;&#1084;&#1072;%202/&#1058;&#1077;&#1084;&#1072;%202.doc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1069;&#1083;&#1077;&#1082;&#1090;&#1088;&#1086;&#1085;&#1085;&#1099;&#1081;%20&#1084;&#1072;&#1090;&#1077;&#1088;&#1080;&#1072;&#1083;/&#1058;&#1077;&#1084;&#1072;%202/&#1055;&#1088;&#1072;&#1082;&#1090;&#1080;&#1095;&#1077;&#1089;&#1082;&#1080;&#1077;%20&#1079;&#1072;&#1076;&#1072;&#1085;&#1080;&#1103;.docx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Электронный учебник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00536"/>
            <a:ext cx="6400800" cy="17526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«География»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hlinkClick r:id="rId4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Содержание  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72008" y="5373216"/>
            <a:ext cx="5796136" cy="30777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Автор: </a:t>
            </a:r>
            <a:r>
              <a:rPr lang="ru-RU" sz="1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Ефименко</a:t>
            </a: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Г.А,  ГБОУ СПО КДПИ № 36 им. К.Фаберже</a:t>
            </a:r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15" name="Багетная рамка 14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17" name="Багетная рамка 16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3. </a:t>
            </a:r>
            <a:r>
              <a:rPr lang="ru-RU" sz="2000" b="1" dirty="0" smtClean="0">
                <a:solidFill>
                  <a:srgbClr val="40200B"/>
                </a:solidFill>
              </a:rPr>
              <a:t>География населения мира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4. </a:t>
            </a:r>
            <a:r>
              <a:rPr lang="ru-RU" sz="2000" b="1" dirty="0" smtClean="0">
                <a:solidFill>
                  <a:srgbClr val="40200B"/>
                </a:solidFill>
              </a:rPr>
              <a:t>География мировых природных ресурсов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5. </a:t>
            </a:r>
            <a:r>
              <a:rPr lang="ru-RU" sz="2000" b="1" dirty="0" smtClean="0">
                <a:solidFill>
                  <a:srgbClr val="40200B"/>
                </a:solidFill>
              </a:rPr>
              <a:t>Россия в современном мире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979512" y="2924944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9" action="ppaction://hlinkfile"/>
              </a:rPr>
              <a:t>Контрольные вопросы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611560" y="3068960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6. </a:t>
            </a:r>
            <a:r>
              <a:rPr lang="ru-RU" sz="2000" b="1" dirty="0" smtClean="0">
                <a:solidFill>
                  <a:srgbClr val="40200B"/>
                </a:solidFill>
              </a:rPr>
              <a:t>География мирового хозяйства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7. </a:t>
            </a:r>
            <a:r>
              <a:rPr lang="ru-RU" sz="2000" b="1" dirty="0" smtClean="0">
                <a:solidFill>
                  <a:srgbClr val="40200B"/>
                </a:solidFill>
              </a:rPr>
              <a:t>Регионы и страны мира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043608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8. </a:t>
            </a:r>
            <a:r>
              <a:rPr lang="ru-RU" sz="2000" b="1" dirty="0" smtClean="0">
                <a:solidFill>
                  <a:srgbClr val="40200B"/>
                </a:solidFill>
              </a:rPr>
              <a:t>Географические аспекты современных глобальных проблем человечества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979512" y="2924944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9" action="ppaction://hlinkfile"/>
              </a:rPr>
              <a:t>Вопросы к зачету</a:t>
            </a:r>
            <a:endParaRPr lang="ru-RU" sz="3200" b="1" spc="50" dirty="0" smtClean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611560" y="3068960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Литература</a:t>
            </a:r>
            <a:endParaRPr lang="ru-RU" b="1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дзаголовок 18"/>
          <p:cNvSpPr>
            <a:spLocks noGrp="1"/>
          </p:cNvSpPr>
          <p:nvPr>
            <p:ph type="subTitle" idx="1"/>
          </p:nvPr>
        </p:nvSpPr>
        <p:spPr>
          <a:xfrm>
            <a:off x="1331640" y="1484784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6400800" cy="576064"/>
          </a:xfrm>
          <a:noFill/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Инструкция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2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971600" y="1844824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5" action="ppaction://hlinksldjump"/>
              </a:rPr>
              <a:t>Введение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420888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spc="5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Темы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2">
            <a:hlinkClick r:id="rId7" action="ppaction://hlinksldjump"/>
          </p:cNvPr>
          <p:cNvSpPr txBox="1">
            <a:spLocks/>
          </p:cNvSpPr>
          <p:nvPr/>
        </p:nvSpPr>
        <p:spPr>
          <a:xfrm>
            <a:off x="971600" y="2924944"/>
            <a:ext cx="12313368" cy="1584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Дополнительные источники </a:t>
            </a:r>
            <a:r>
              <a:rPr lang="ru-RU" sz="3200" b="1" spc="5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инфромации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611560" y="1988840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564904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Нашивка 16"/>
          <p:cNvSpPr/>
          <p:nvPr/>
        </p:nvSpPr>
        <p:spPr>
          <a:xfrm>
            <a:off x="611560" y="3140968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</a:t>
            </a:r>
            <a:endParaRPr lang="ru-RU" b="1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6400800" cy="576064"/>
          </a:xfrm>
          <a:noFill/>
        </p:spPr>
        <p:txBody>
          <a:bodyPr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Раздел 1.Бла </a:t>
            </a:r>
            <a:r>
              <a:rPr lang="ru-RU" b="1" spc="5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</a:t>
            </a:r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b="1" spc="5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</a:t>
            </a:r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5229200"/>
            <a:ext cx="1440160" cy="626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971600" y="1844824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1" i="0" u="none" strike="noStrike" kern="1200" cap="none" spc="50" normalizeH="0" baseline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Раздел</a:t>
            </a:r>
            <a:r>
              <a:rPr kumimoji="0" lang="ru-RU" sz="3200" b="1" i="0" u="none" strike="noStrike" kern="1200" cap="none" spc="50" normalizeH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2. </a:t>
            </a:r>
            <a:r>
              <a:rPr kumimoji="0" lang="ru-RU" sz="3200" b="1" i="0" u="none" strike="noStrike" kern="1200" cap="none" spc="50" normalizeH="0" noProof="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Блааааа-бла</a:t>
            </a:r>
            <a:r>
              <a:rPr kumimoji="0" lang="ru-RU" sz="3200" b="1" i="0" u="none" strike="noStrike" kern="1200" cap="none" spc="50" normalizeH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50" normalizeH="0" noProof="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бла</a:t>
            </a:r>
            <a:r>
              <a:rPr kumimoji="0" lang="ru-RU" sz="3200" b="1" i="0" u="none" strike="noStrike" kern="1200" cap="none" spc="50" normalizeH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50" normalizeH="0" noProof="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бла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420888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Раздел 3. </a:t>
            </a:r>
            <a:r>
              <a:rPr lang="ru-RU" sz="3200" b="1" spc="5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</a:t>
            </a:r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бал </a:t>
            </a:r>
            <a:r>
              <a:rPr lang="ru-RU" sz="3200" b="1" spc="50" dirty="0" err="1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лабалаа</a:t>
            </a: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971600" y="2924944"/>
            <a:ext cx="6400800" cy="1584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Нашивка 14"/>
          <p:cNvSpPr/>
          <p:nvPr/>
        </p:nvSpPr>
        <p:spPr>
          <a:xfrm>
            <a:off x="611560" y="1988840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564904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Инструкция</a:t>
            </a:r>
            <a:endParaRPr lang="ru-RU" b="1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6" name="Багетная рамка 25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28" name="Стрелка вправо 27">
            <a:hlinkClick r:id="rId4" action="ppaction://hlinksldjump"/>
          </p:cNvPr>
          <p:cNvSpPr/>
          <p:nvPr/>
        </p:nvSpPr>
        <p:spPr>
          <a:xfrm rot="10800000">
            <a:off x="6314109" y="5373216"/>
            <a:ext cx="432048" cy="28803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Управляющая кнопка: домой 28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5229200"/>
            <a:ext cx="1440160" cy="626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971600" y="2924944"/>
            <a:ext cx="6400800" cy="1584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19" name="Багетная рамка 18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7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Введение</a:t>
            </a:r>
            <a:endParaRPr lang="ru-RU" b="1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1092795"/>
            <a:ext cx="86409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40200B"/>
                </a:solidFill>
              </a:rPr>
              <a:t>Экономическая и социальная география мира – общественная географическая наука. Она изучает развитие и размещение населения и хозяйства в мире в целом, в отдельных регионах и странах. Затрагивает вопросы международных отношений, глобальных проблем человечества и взаимодействия общества и природы, она помогает лучше понять современный этап мирового развития.  Большой вклад в географию зарубежных стран внесли ученые нашей страны – Николай Николаевич </a:t>
            </a:r>
            <a:r>
              <a:rPr lang="ru-RU" sz="1600" dirty="0" err="1" smtClean="0">
                <a:solidFill>
                  <a:srgbClr val="40200B"/>
                </a:solidFill>
              </a:rPr>
              <a:t>Баранский</a:t>
            </a:r>
            <a:r>
              <a:rPr lang="ru-RU" sz="1600" dirty="0" smtClean="0">
                <a:solidFill>
                  <a:srgbClr val="40200B"/>
                </a:solidFill>
              </a:rPr>
              <a:t>, Иван Александрович </a:t>
            </a:r>
            <a:r>
              <a:rPr lang="ru-RU" sz="1600" dirty="0" err="1" smtClean="0">
                <a:solidFill>
                  <a:srgbClr val="40200B"/>
                </a:solidFill>
              </a:rPr>
              <a:t>Витвер</a:t>
            </a:r>
            <a:r>
              <a:rPr lang="ru-RU" sz="1600" dirty="0" smtClean="0">
                <a:solidFill>
                  <a:srgbClr val="40200B"/>
                </a:solidFill>
              </a:rPr>
              <a:t>.</a:t>
            </a:r>
          </a:p>
          <a:p>
            <a:r>
              <a:rPr lang="ru-RU" sz="1600" dirty="0" smtClean="0">
                <a:solidFill>
                  <a:srgbClr val="40200B"/>
                </a:solidFill>
              </a:rPr>
              <a:t>Настоящий учебник состоит из 8 тем: </a:t>
            </a:r>
          </a:p>
          <a:p>
            <a:r>
              <a:rPr lang="ru-RU" sz="1600" b="1" dirty="0" smtClean="0">
                <a:solidFill>
                  <a:srgbClr val="40200B"/>
                </a:solidFill>
              </a:rPr>
              <a:t> 1 - источники географической информации, 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2 - политическая карта мира,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3 - география населения мира,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4 - география мировых природных ресурсов,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5 - Россия в современном мире,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6 - география мирового хозяйства,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7 - регионы и страны мира,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8 - географические аспекты современных глобальных проблем человечества.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b="1" dirty="0" smtClean="0">
                <a:solidFill>
                  <a:srgbClr val="40200B"/>
                </a:solidFill>
              </a:rPr>
              <a:t> </a:t>
            </a:r>
            <a:endParaRPr lang="ru-RU" sz="1600" dirty="0">
              <a:solidFill>
                <a:srgbClr val="40200B"/>
              </a:solidFill>
            </a:endParaRPr>
          </a:p>
        </p:txBody>
      </p:sp>
      <p:sp>
        <p:nvSpPr>
          <p:cNvPr id="31" name="Стрелка вправо 30">
            <a:hlinkClick r:id="" action="ppaction://hlinkshowjump?jump=nextslide"/>
          </p:cNvPr>
          <p:cNvSpPr/>
          <p:nvPr/>
        </p:nvSpPr>
        <p:spPr>
          <a:xfrm>
            <a:off x="6804248" y="5373216"/>
            <a:ext cx="432048" cy="28803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домой 35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5229200"/>
            <a:ext cx="1440160" cy="626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971600" y="2924944"/>
            <a:ext cx="6400800" cy="1584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Введение</a:t>
            </a:r>
            <a:endParaRPr lang="ru-RU" b="1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1092795"/>
            <a:ext cx="864096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На изучение дисциплины  по рабочему учебному плану отводится 58 час, из них: 27 часов – занятия на уроках, 12 часов практических занятий, 19 часов самостоятельной учебной нагрузки студента. По теме 3 предложено выполнить самостоятельную работу в форме презентаций  «Культурно-исторические центры России и мира». Формой промежуточного контроля по данной дисциплине, в соответствии с рабочим учебным планом предусмотрена контрольная работа, а  формой итогового контроля  - зачет.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dirty="0" smtClean="0">
                <a:solidFill>
                  <a:srgbClr val="40200B"/>
                </a:solidFill>
              </a:rPr>
              <a:t>Для успешного усвоения материала курса, выполнения практических и самостоятельных работ необходимо иметь атлас и набор контурных карт, а также образовательные ресурсы Интернета (сайты указаны в теме 1). </a:t>
            </a:r>
          </a:p>
          <a:p>
            <a:r>
              <a:rPr lang="ru-RU" sz="1600" dirty="0" smtClean="0">
                <a:solidFill>
                  <a:srgbClr val="40200B"/>
                </a:solidFill>
              </a:rPr>
              <a:t>В век информатизации необходимо пополнять свой багаж новыми сведениями, а главное уметь их сравнивать, анализировать, обобщать. Географическая информация, пожалуй, одна из самых изменчивых и быстротечных. Это естественно, так как ее содержание затрагивает географические аспекты природопользования, населения, мирового хозяйства, региональные различия, т.е. наиболее динамичную область географических знаний. </a:t>
            </a:r>
            <a:endParaRPr lang="ru-RU" sz="1600" dirty="0">
              <a:solidFill>
                <a:srgbClr val="40200B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14" name="Багетная рамка 13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6" name="Стрелка вправо 15">
            <a:hlinkClick r:id="" action="ppaction://hlinkshowjump?jump=previousslide"/>
          </p:cNvPr>
          <p:cNvSpPr/>
          <p:nvPr/>
        </p:nvSpPr>
        <p:spPr>
          <a:xfrm rot="10800000">
            <a:off x="6314109" y="5373216"/>
            <a:ext cx="432048" cy="28803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Управляющая кнопка: домой 23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>
            <a:hlinkClick r:id="" action="ppaction://hlinkshowjump?jump=nextslide"/>
          </p:cNvPr>
          <p:cNvSpPr/>
          <p:nvPr/>
        </p:nvSpPr>
        <p:spPr>
          <a:xfrm>
            <a:off x="6804248" y="5373216"/>
            <a:ext cx="432048" cy="28803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236296" y="5229200"/>
            <a:ext cx="1440160" cy="626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971600" y="2924944"/>
            <a:ext cx="6400800" cy="1584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19" name="Багетная рамка 18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7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Введение</a:t>
            </a:r>
            <a:endParaRPr lang="ru-RU" b="1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1520" y="1092795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40200B"/>
                </a:solidFill>
              </a:rPr>
              <a:t>Использование </a:t>
            </a:r>
            <a:r>
              <a:rPr lang="ru-RU" sz="1600" dirty="0" err="1" smtClean="0">
                <a:solidFill>
                  <a:srgbClr val="40200B"/>
                </a:solidFill>
              </a:rPr>
              <a:t>геоинформации</a:t>
            </a:r>
            <a:r>
              <a:rPr lang="ru-RU" sz="1600" dirty="0" smtClean="0">
                <a:solidFill>
                  <a:srgbClr val="40200B"/>
                </a:solidFill>
              </a:rPr>
              <a:t> в практической деятельности и повседневной жизни позволяет вам зрело и правильно оценивать социальные аспекты современной жизни, лучше понимать географическую специфику России, других стран, выбрать правильный маршрут в жизни и деятельности</a:t>
            </a:r>
          </a:p>
          <a:p>
            <a:r>
              <a:rPr lang="ru-RU" sz="1600" b="1" dirty="0" smtClean="0">
                <a:solidFill>
                  <a:srgbClr val="40200B"/>
                </a:solidFill>
              </a:rPr>
              <a:t> </a:t>
            </a:r>
            <a:endParaRPr lang="ru-RU" sz="1600" dirty="0" smtClean="0">
              <a:solidFill>
                <a:srgbClr val="40200B"/>
              </a:solidFill>
            </a:endParaRPr>
          </a:p>
          <a:p>
            <a:r>
              <a:rPr lang="ru-RU" sz="1600" dirty="0" smtClean="0">
                <a:solidFill>
                  <a:srgbClr val="40200B"/>
                </a:solidFill>
              </a:rPr>
              <a:t> </a:t>
            </a:r>
          </a:p>
          <a:p>
            <a:endParaRPr lang="ru-RU" sz="1600" dirty="0">
              <a:solidFill>
                <a:srgbClr val="40200B"/>
              </a:solidFill>
            </a:endParaRPr>
          </a:p>
        </p:txBody>
      </p:sp>
      <p:sp>
        <p:nvSpPr>
          <p:cNvPr id="32" name="Стрелка вправо 31">
            <a:hlinkClick r:id="" action="ppaction://hlinkshowjump?jump=previousslide"/>
          </p:cNvPr>
          <p:cNvSpPr/>
          <p:nvPr/>
        </p:nvSpPr>
        <p:spPr>
          <a:xfrm rot="10800000">
            <a:off x="6314109" y="5373216"/>
            <a:ext cx="432048" cy="288032"/>
          </a:xfrm>
          <a:prstGeom prst="rightArrow">
            <a:avLst/>
          </a:prstGeom>
          <a:solidFill>
            <a:schemeClr val="bg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Управляющая кнопка: домой 35">
            <a:hlinkClick r:id="rId4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6400800" cy="576064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sz="18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sldjump"/>
              </a:rPr>
              <a:t>Тема 1.Источники географической информации</a:t>
            </a:r>
            <a:endParaRPr lang="ru-RU" sz="18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971600" y="1700808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sldjump"/>
              </a:rPr>
              <a:t>Тема 2</a:t>
            </a:r>
            <a:r>
              <a:rPr kumimoji="0" lang="ru-RU" b="1" i="0" u="none" strike="noStrike" kern="1200" cap="none" spc="50" normalizeH="0" baseline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6" action="ppaction://hlinksldjump"/>
              </a:rPr>
              <a:t>.</a:t>
            </a:r>
            <a:r>
              <a:rPr lang="ru-RU" b="1" noProof="0" dirty="0" smtClean="0">
                <a:solidFill>
                  <a:srgbClr val="40200B"/>
                </a:solidFill>
                <a:hlinkClick r:id="rId6" action="ppaction://hlinksldjump"/>
              </a:rPr>
              <a:t> </a:t>
            </a:r>
            <a:r>
              <a:rPr lang="ru-RU" b="1" dirty="0" smtClean="0">
                <a:solidFill>
                  <a:srgbClr val="40200B"/>
                </a:solidFill>
                <a:hlinkClick r:id="rId6" action="ppaction://hlinksldjump"/>
              </a:rPr>
              <a:t>Политическая карта мира</a:t>
            </a:r>
            <a:endParaRPr kumimoji="0" lang="ru-RU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7" action="ppaction://hlinksldjump"/>
              </a:rPr>
              <a:t>Тема 3.</a:t>
            </a:r>
            <a:r>
              <a:rPr lang="ru-RU" b="1" dirty="0" smtClean="0">
                <a:solidFill>
                  <a:srgbClr val="40200B"/>
                </a:solidFill>
                <a:hlinkClick r:id="rId7" action="ppaction://hlinksldjump"/>
              </a:rPr>
              <a:t> География населения мира</a:t>
            </a:r>
            <a:endParaRPr kumimoji="0" lang="ru-RU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Темы</a:t>
            </a:r>
            <a:endParaRPr lang="ru-RU" b="1" spc="50" dirty="0">
              <a:ln w="11430"/>
              <a:solidFill>
                <a:schemeClr val="accent6">
                  <a:lumMod val="20000"/>
                  <a:lumOff val="8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8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971600" y="2564904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</a:pPr>
            <a:r>
              <a:rPr kumimoji="0" lang="ru-RU" b="1" i="0" u="none" strike="noStrike" kern="1200" cap="none" spc="50" normalizeH="0" baseline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9" action="ppaction://hlinksldjump"/>
              </a:rPr>
              <a:t>Тема 4.</a:t>
            </a:r>
            <a:r>
              <a:rPr lang="ru-RU" b="1" dirty="0" smtClean="0">
                <a:solidFill>
                  <a:srgbClr val="40200B"/>
                </a:solidFill>
                <a:hlinkClick r:id="rId9" action="ppaction://hlinksldjump"/>
              </a:rPr>
              <a:t> География мировых природных ресурсов</a:t>
            </a:r>
            <a:endParaRPr kumimoji="0" lang="ru-RU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  <a:hlinkClick r:id="rId3" action="ppaction://hlinksldjump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971600" y="2996952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ru-RU" b="1" i="0" u="none" strike="noStrike" kern="1200" cap="none" spc="50" normalizeH="0" baseline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10" action="ppaction://hlinksldjump"/>
              </a:rPr>
              <a:t>Тема 5.</a:t>
            </a:r>
            <a:r>
              <a:rPr lang="ru-RU" b="1" dirty="0" smtClean="0">
                <a:solidFill>
                  <a:srgbClr val="40200B"/>
                </a:solidFill>
                <a:hlinkClick r:id="rId10" action="ppaction://hlinksldjump"/>
              </a:rPr>
              <a:t> Россия в современном мире</a:t>
            </a:r>
            <a:endParaRPr kumimoji="0" lang="ru-RU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2"/>
          <p:cNvSpPr txBox="1">
            <a:spLocks/>
          </p:cNvSpPr>
          <p:nvPr/>
        </p:nvSpPr>
        <p:spPr>
          <a:xfrm>
            <a:off x="979512" y="3429000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11" action="ppaction://hlinksldjump"/>
              </a:rPr>
              <a:t>Тема 6.</a:t>
            </a:r>
            <a:r>
              <a:rPr lang="ru-RU" b="1" dirty="0" smtClean="0">
                <a:solidFill>
                  <a:srgbClr val="40200B"/>
                </a:solidFill>
                <a:hlinkClick r:id="rId11" action="ppaction://hlinksldjump"/>
              </a:rPr>
              <a:t> География мирового хозяйства</a:t>
            </a:r>
            <a:endParaRPr kumimoji="0" lang="ru-RU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одзаголовок 2"/>
          <p:cNvSpPr txBox="1">
            <a:spLocks/>
          </p:cNvSpPr>
          <p:nvPr/>
        </p:nvSpPr>
        <p:spPr>
          <a:xfrm>
            <a:off x="971600" y="3861048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ru-RU" b="1" i="0" u="none" strike="noStrike" kern="1200" cap="none" spc="50" normalizeH="0" baseline="0" noProof="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  <a:hlinkClick r:id="rId12" action="ppaction://hlinksldjump"/>
              </a:rPr>
              <a:t>Тема </a:t>
            </a:r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12" action="ppaction://hlinksldjump"/>
              </a:rPr>
              <a:t>7</a:t>
            </a:r>
            <a:r>
              <a:rPr lang="ru-RU" b="1" dirty="0" smtClean="0">
                <a:solidFill>
                  <a:srgbClr val="40200B"/>
                </a:solidFill>
                <a:hlinkClick r:id="rId12" action="ppaction://hlinksldjump"/>
              </a:rPr>
              <a:t>. Регионы и страны мира</a:t>
            </a:r>
            <a:endParaRPr kumimoji="0" lang="ru-RU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979512" y="4293096"/>
            <a:ext cx="6400800" cy="72008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>
              <a:spcBef>
                <a:spcPct val="20000"/>
              </a:spcBef>
              <a:defRPr/>
            </a:pPr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13" action="ppaction://hlinksldjump"/>
              </a:rPr>
              <a:t>Тема 8.</a:t>
            </a:r>
            <a:r>
              <a:rPr lang="ru-RU" b="1" dirty="0" smtClean="0">
                <a:solidFill>
                  <a:srgbClr val="40200B"/>
                </a:solidFill>
                <a:hlinkClick r:id="rId13" action="ppaction://hlinksldjump"/>
              </a:rPr>
              <a:t> Географические аспекты современных глобальных проблем человечества</a:t>
            </a:r>
            <a:endParaRPr kumimoji="0" lang="ru-RU" b="1" i="0" u="none" strike="noStrike" kern="1200" cap="none" spc="50" normalizeH="0" baseline="0" noProof="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1. Источники географической информации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268760"/>
            <a:ext cx="8352928" cy="792088"/>
          </a:xfrm>
          <a:noFill/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l"/>
            <a:r>
              <a:rPr lang="ru-RU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Лекция</a:t>
            </a:r>
            <a:endParaRPr lang="ru-RU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8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877272"/>
            <a:ext cx="9144000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0" y="5157192"/>
            <a:ext cx="9144000" cy="720080"/>
          </a:xfrm>
          <a:prstGeom prst="rect">
            <a:avLst/>
          </a:prstGeom>
          <a:solidFill>
            <a:srgbClr val="40200B"/>
          </a:solidFill>
          <a:ln>
            <a:noFill/>
          </a:ln>
          <a:effectLst>
            <a:outerShdw blurRad="393700" dist="127000" dir="16200000" rotWithShape="0">
              <a:prstClr val="black">
                <a:alpha val="72000"/>
              </a:prstClr>
            </a:outerShdw>
          </a:effectLst>
          <a:scene3d>
            <a:camera prst="orthographicFront"/>
            <a:lightRig rig="threePt" dir="t"/>
          </a:scene3d>
          <a:sp3d>
            <a:bevelT w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79512" y="2132856"/>
            <a:ext cx="6400800" cy="57606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6" action="ppaction://hlinkfile"/>
              </a:rPr>
              <a:t>Практические задания</a:t>
            </a:r>
            <a:endParaRPr lang="ru-RU" sz="32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14" name="Нашивка 13"/>
          <p:cNvSpPr/>
          <p:nvPr/>
        </p:nvSpPr>
        <p:spPr>
          <a:xfrm>
            <a:off x="611560" y="1412776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>
            <a:off x="611560" y="2276872"/>
            <a:ext cx="288032" cy="216024"/>
          </a:xfrm>
          <a:prstGeom prst="chevron">
            <a:avLst/>
          </a:prstGeom>
          <a:solidFill>
            <a:srgbClr val="40200B"/>
          </a:solidFill>
          <a:ln>
            <a:gradFill>
              <a:gsLst>
                <a:gs pos="0">
                  <a:schemeClr val="accent6">
                    <a:lumMod val="20000"/>
                    <a:lumOff val="80000"/>
                  </a:schemeClr>
                </a:gs>
                <a:gs pos="100000">
                  <a:schemeClr val="accent6">
                    <a:lumMod val="50000"/>
                    <a:alpha val="0"/>
                  </a:schemeClr>
                </a:gs>
                <a:gs pos="70000">
                  <a:srgbClr val="A65528"/>
                </a:gs>
                <a:gs pos="100000">
                  <a:srgbClr val="663012"/>
                </a:gs>
              </a:gsLst>
              <a:lin ang="5400000" scaled="0"/>
            </a:gra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extrusionH="76200" contourW="12700" prstMaterial="matte">
            <a:bevelT w="25400" prst="angle"/>
            <a:extrusionClr>
              <a:srgbClr val="40200B"/>
            </a:extrusionClr>
            <a:contourClr>
              <a:srgbClr val="40200B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Заголовок 1"/>
          <p:cNvSpPr>
            <a:spLocks noGrp="1"/>
          </p:cNvSpPr>
          <p:nvPr>
            <p:ph type="ctrTitle"/>
          </p:nvPr>
        </p:nvSpPr>
        <p:spPr>
          <a:xfrm>
            <a:off x="1475656" y="-345281"/>
            <a:ext cx="7772400" cy="154203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spc="50" dirty="0" smtClean="0">
                <a:ln w="11430"/>
                <a:solidFill>
                  <a:srgbClr val="40200B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2. </a:t>
            </a:r>
            <a:r>
              <a:rPr lang="ru-RU" sz="2000" b="1" dirty="0" smtClean="0">
                <a:solidFill>
                  <a:srgbClr val="40200B"/>
                </a:solidFill>
              </a:rPr>
              <a:t>География населения мира</a:t>
            </a:r>
            <a:endParaRPr lang="ru-RU" sz="2000" b="1" spc="50" dirty="0">
              <a:ln w="11430"/>
              <a:solidFill>
                <a:srgbClr val="40200B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hlinkClick r:id="rId3" action="ppaction://hlinksldjump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64288" y="5301208"/>
            <a:ext cx="290464" cy="3693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|</a:t>
            </a:r>
            <a:endParaRPr lang="ru-RU" dirty="0"/>
          </a:p>
        </p:txBody>
      </p:sp>
      <p:sp>
        <p:nvSpPr>
          <p:cNvPr id="28" name="Багетная рамка 27">
            <a:hlinkClick r:id="" action="ppaction://hlinkshowjump?jump=endshow"/>
          </p:cNvPr>
          <p:cNvSpPr/>
          <p:nvPr/>
        </p:nvSpPr>
        <p:spPr>
          <a:xfrm>
            <a:off x="7092280" y="5373216"/>
            <a:ext cx="1286422" cy="360040"/>
          </a:xfrm>
          <a:prstGeom prst="bevel">
            <a:avLst>
              <a:gd name="adj" fmla="val 0"/>
            </a:avLst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Выход</a:t>
            </a:r>
            <a:endParaRPr lang="ru-RU" dirty="0"/>
          </a:p>
        </p:txBody>
      </p:sp>
      <p:sp>
        <p:nvSpPr>
          <p:cNvPr id="18" name="Управляющая кнопка: домой 17">
            <a:hlinkClick r:id="rId7" action="ppaction://hlinksldjump" highlightClick="1"/>
          </p:cNvPr>
          <p:cNvSpPr/>
          <p:nvPr/>
        </p:nvSpPr>
        <p:spPr>
          <a:xfrm>
            <a:off x="8532440" y="188640"/>
            <a:ext cx="360040" cy="360040"/>
          </a:xfrm>
          <a:prstGeom prst="actionButtonHome">
            <a:avLst/>
          </a:prstGeom>
          <a:noFill/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rId8" action="ppaction://hlinksldjump"/>
          </p:cNvPr>
          <p:cNvSpPr/>
          <p:nvPr/>
        </p:nvSpPr>
        <p:spPr>
          <a:xfrm>
            <a:off x="5796136" y="5301208"/>
            <a:ext cx="1440160" cy="432048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 списку тем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0170B"/>
      </a:hlink>
      <a:folHlink>
        <a:srgbClr val="40170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582</Words>
  <Application>Microsoft Office PowerPoint</Application>
  <PresentationFormat>Экран (4:3)</PresentationFormat>
  <Paragraphs>111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Электронный учебник</vt:lpstr>
      <vt:lpstr>Содержание</vt:lpstr>
      <vt:lpstr>Инструкция</vt:lpstr>
      <vt:lpstr>Введение</vt:lpstr>
      <vt:lpstr>Введение</vt:lpstr>
      <vt:lpstr>Введение</vt:lpstr>
      <vt:lpstr>Темы</vt:lpstr>
      <vt:lpstr>Тема 1. Источники географической информации</vt:lpstr>
      <vt:lpstr>Тема 2. География населения мира</vt:lpstr>
      <vt:lpstr>Тема 3. География населения мира</vt:lpstr>
      <vt:lpstr>Тема 4. География мировых природных ресурсов</vt:lpstr>
      <vt:lpstr>Тема 5. Россия в современном мире</vt:lpstr>
      <vt:lpstr>Тема 6. География мирового хозяйства</vt:lpstr>
      <vt:lpstr>Тема 7. Регионы и страны мира</vt:lpstr>
      <vt:lpstr>Тема 8. Географические аспекты современных глобальных проблем человечества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Электронный учебник</dc:title>
  <dc:creator>Rem!</dc:creator>
  <cp:lastModifiedBy>Пользователь Windows</cp:lastModifiedBy>
  <cp:revision>27</cp:revision>
  <dcterms:created xsi:type="dcterms:W3CDTF">2012-11-24T22:01:57Z</dcterms:created>
  <dcterms:modified xsi:type="dcterms:W3CDTF">2012-11-25T14:19:32Z</dcterms:modified>
</cp:coreProperties>
</file>